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70" r:id="rId2"/>
    <p:sldId id="256" r:id="rId3"/>
    <p:sldId id="263" r:id="rId4"/>
    <p:sldId id="264" r:id="rId5"/>
    <p:sldId id="265" r:id="rId6"/>
    <p:sldId id="275" r:id="rId7"/>
    <p:sldId id="283" r:id="rId8"/>
    <p:sldId id="274" r:id="rId9"/>
    <p:sldId id="258" r:id="rId10"/>
    <p:sldId id="266" r:id="rId11"/>
    <p:sldId id="282" r:id="rId12"/>
    <p:sldId id="281" r:id="rId13"/>
    <p:sldId id="276" r:id="rId14"/>
    <p:sldId id="269" r:id="rId15"/>
    <p:sldId id="280" r:id="rId16"/>
    <p:sldId id="277" r:id="rId17"/>
    <p:sldId id="292" r:id="rId18"/>
    <p:sldId id="290" r:id="rId19"/>
    <p:sldId id="284" r:id="rId20"/>
    <p:sldId id="278" r:id="rId21"/>
    <p:sldId id="286" r:id="rId22"/>
    <p:sldId id="268" r:id="rId23"/>
    <p:sldId id="271" r:id="rId24"/>
    <p:sldId id="289" r:id="rId25"/>
    <p:sldId id="267" r:id="rId26"/>
    <p:sldId id="272" r:id="rId27"/>
    <p:sldId id="291" r:id="rId28"/>
    <p:sldId id="287" r:id="rId29"/>
    <p:sldId id="28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2F30"/>
    <a:srgbClr val="1F67B3"/>
    <a:srgbClr val="F2E8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387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FD6320-7772-4CF2-A3CD-7F5F6BA9AAC0}" type="datetimeFigureOut">
              <a:rPr lang="en-US" smtClean="0"/>
              <a:t>26-Jan-17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F70F5-5AF6-4B96-B480-57D8D247A3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2559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D639B-88A4-4097-88E9-520D74E8058B}" type="datetimeFigureOut">
              <a:rPr lang="en-US" smtClean="0"/>
              <a:t>26-Jan-17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8CCF5F-2342-4299-A15A-6855648AB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05928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9E957-1159-486F-B15E-4DEBD504D173}" type="datetime1">
              <a:rPr lang="en-GB" smtClean="0"/>
              <a:t>26/01/2017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A192-0DB7-4DF3-BE77-D183CE823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832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076AB-E34F-420D-A7D4-F86817EEEB3E}" type="datetime1">
              <a:rPr lang="en-GB" smtClean="0"/>
              <a:t>26/01/2017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A192-0DB7-4DF3-BE77-D183CE823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085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8464A-4C08-4092-8565-60F0ECC78D0C}" type="datetime1">
              <a:rPr lang="en-GB" smtClean="0"/>
              <a:t>26/01/2017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A192-0DB7-4DF3-BE77-D183CE823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851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2D010-753A-4C53-88EE-BA1FD50D53AA}" type="datetime1">
              <a:rPr lang="en-GB" smtClean="0"/>
              <a:t>26/01/2017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blipFill dpi="0" rotWithShape="1">
            <a:blip r:embed="rId2"/>
            <a:srcRect/>
            <a:stretch>
              <a:fillRect l="38889" r="38889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A192-0DB7-4DF3-BE77-D183CE8235F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4263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EC783-F1F4-41F5-A332-0E26C478771E}" type="datetime1">
              <a:rPr lang="en-GB" smtClean="0"/>
              <a:t>26/01/2017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A192-0DB7-4DF3-BE77-D183CE823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9473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6226D-9A93-4DC3-B5FB-4D7667A5208F}" type="datetime1">
              <a:rPr lang="en-GB" smtClean="0"/>
              <a:t>26/01/2017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A192-0DB7-4DF3-BE77-D183CE823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777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6FF59-9D75-4D82-ABDF-795BE69DDD17}" type="datetime1">
              <a:rPr lang="en-GB" smtClean="0"/>
              <a:t>26/01/2017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A192-0DB7-4DF3-BE77-D183CE823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74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23668-7A31-4414-8E13-55694AC0F207}" type="datetime1">
              <a:rPr lang="en-GB" smtClean="0"/>
              <a:t>26/01/2017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A192-0DB7-4DF3-BE77-D183CE823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387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45E35-61B3-4AFC-9640-81BF5BE9718B}" type="datetime1">
              <a:rPr lang="en-GB" smtClean="0"/>
              <a:t>26/01/2017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A192-0DB7-4DF3-BE77-D183CE823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225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D37B8-7583-4FE0-9C2B-2FC4FA120AD8}" type="datetime1">
              <a:rPr lang="en-GB" smtClean="0"/>
              <a:t>26/01/2017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A192-0DB7-4DF3-BE77-D183CE823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10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E616A-3DFA-4C12-997E-3CD260FCDC96}" type="datetime1">
              <a:rPr lang="en-GB" smtClean="0"/>
              <a:t>26/01/2017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1A192-0DB7-4DF3-BE77-D183CE823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79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44FC6-0E89-4901-B485-BAC34098EA15}" type="datetime1">
              <a:rPr lang="en-GB" smtClean="0"/>
              <a:t>26/01/2017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1A192-0DB7-4DF3-BE77-D183CE823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58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mailto:martin.c@sbtech.com" TargetMode="External"/><Relationship Id="rId7" Type="http://schemas.openxmlformats.org/officeDocument/2006/relationships/hyperlink" Target="https://goo.gl/oZl2b6" TargetMode="External"/><Relationship Id="rId2" Type="http://schemas.openxmlformats.org/officeDocument/2006/relationships/hyperlink" Target="https://goo.gl/CRRJ2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API/Web_Workers_API" TargetMode="External"/><Relationship Id="rId5" Type="http://schemas.openxmlformats.org/officeDocument/2006/relationships/hyperlink" Target="https://html.spec.whatwg.org/multipage/workers.html" TargetMode="External"/><Relationship Id="rId4" Type="http://schemas.openxmlformats.org/officeDocument/2006/relationships/hyperlink" Target="https://github.com/mchao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654" y="-506026"/>
            <a:ext cx="12387309" cy="929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0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good for?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Prefetching and/or caching data</a:t>
            </a:r>
          </a:p>
          <a:p>
            <a:r>
              <a:rPr lang="en-GB" dirty="0"/>
              <a:t>Intensive strings operations</a:t>
            </a:r>
          </a:p>
          <a:p>
            <a:r>
              <a:rPr lang="en-GB" dirty="0"/>
              <a:t>Analysing video or audio data</a:t>
            </a:r>
          </a:p>
          <a:p>
            <a:r>
              <a:rPr lang="en-GB" dirty="0"/>
              <a:t>Background I/O or polling of web services</a:t>
            </a:r>
          </a:p>
          <a:p>
            <a:r>
              <a:rPr lang="en-GB" dirty="0"/>
              <a:t>Handle large arrays or JSON responses</a:t>
            </a:r>
          </a:p>
          <a:p>
            <a:r>
              <a:rPr lang="en-GB" dirty="0"/>
              <a:t>Image manipulations</a:t>
            </a:r>
          </a:p>
          <a:p>
            <a:r>
              <a:rPr lang="en-GB" dirty="0"/>
              <a:t>Updating local web database</a:t>
            </a:r>
          </a:p>
          <a:p>
            <a:r>
              <a:rPr lang="en-US" dirty="0" err="1"/>
              <a:t>WebGL</a:t>
            </a:r>
            <a:endParaRPr lang="en-GB" dirty="0"/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5215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Worker’s live cycle – C^4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Creation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Calculation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Closing</a:t>
            </a:r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4469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events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</a:t>
            </a:r>
          </a:p>
          <a:p>
            <a:r>
              <a:rPr lang="en-US" dirty="0" err="1"/>
              <a:t>LanguageChange</a:t>
            </a:r>
            <a:endParaRPr lang="en-US" dirty="0"/>
          </a:p>
          <a:p>
            <a:r>
              <a:rPr lang="en-US" dirty="0"/>
              <a:t>Offline</a:t>
            </a:r>
          </a:p>
          <a:p>
            <a:r>
              <a:rPr lang="en-US" dirty="0"/>
              <a:t>Online</a:t>
            </a:r>
          </a:p>
          <a:p>
            <a:r>
              <a:rPr lang="en-US" dirty="0" err="1"/>
              <a:t>RejectionHandled</a:t>
            </a:r>
            <a:endParaRPr lang="en-US" dirty="0"/>
          </a:p>
          <a:p>
            <a:r>
              <a:rPr lang="en-US" dirty="0" err="1"/>
              <a:t>UnhandledRejection</a:t>
            </a:r>
            <a:endParaRPr lang="en-US" dirty="0"/>
          </a:p>
          <a:p>
            <a:r>
              <a:rPr lang="en-US" dirty="0"/>
              <a:t>Connect</a:t>
            </a:r>
          </a:p>
          <a:p>
            <a:r>
              <a:rPr lang="en-US" dirty="0"/>
              <a:t>Message</a:t>
            </a:r>
          </a:p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864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Model</a:t>
            </a:r>
            <a:endParaRPr lang="en-GB" dirty="0"/>
          </a:p>
        </p:txBody>
      </p:sp>
      <p:sp>
        <p:nvSpPr>
          <p:cNvPr id="3" name="Freeform 2"/>
          <p:cNvSpPr/>
          <p:nvPr/>
        </p:nvSpPr>
        <p:spPr>
          <a:xfrm>
            <a:off x="485775" y="1144057"/>
            <a:ext cx="2746374" cy="5418667"/>
          </a:xfrm>
          <a:custGeom>
            <a:avLst/>
            <a:gdLst>
              <a:gd name="connsiteX0" fmla="*/ 0 w 2746374"/>
              <a:gd name="connsiteY0" fmla="*/ 274637 h 5418667"/>
              <a:gd name="connsiteX1" fmla="*/ 274637 w 2746374"/>
              <a:gd name="connsiteY1" fmla="*/ 0 h 5418667"/>
              <a:gd name="connsiteX2" fmla="*/ 2471737 w 2746374"/>
              <a:gd name="connsiteY2" fmla="*/ 0 h 5418667"/>
              <a:gd name="connsiteX3" fmla="*/ 2746374 w 2746374"/>
              <a:gd name="connsiteY3" fmla="*/ 274637 h 5418667"/>
              <a:gd name="connsiteX4" fmla="*/ 2746374 w 2746374"/>
              <a:gd name="connsiteY4" fmla="*/ 5144030 h 5418667"/>
              <a:gd name="connsiteX5" fmla="*/ 2471737 w 2746374"/>
              <a:gd name="connsiteY5" fmla="*/ 5418667 h 5418667"/>
              <a:gd name="connsiteX6" fmla="*/ 274637 w 2746374"/>
              <a:gd name="connsiteY6" fmla="*/ 5418667 h 5418667"/>
              <a:gd name="connsiteX7" fmla="*/ 0 w 2746374"/>
              <a:gd name="connsiteY7" fmla="*/ 5144030 h 5418667"/>
              <a:gd name="connsiteX8" fmla="*/ 0 w 2746374"/>
              <a:gd name="connsiteY8" fmla="*/ 274637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6374" h="5418667">
                <a:moveTo>
                  <a:pt x="0" y="274637"/>
                </a:moveTo>
                <a:cubicBezTo>
                  <a:pt x="0" y="122959"/>
                  <a:pt x="122959" y="0"/>
                  <a:pt x="274637" y="0"/>
                </a:cubicBezTo>
                <a:lnTo>
                  <a:pt x="2471737" y="0"/>
                </a:lnTo>
                <a:cubicBezTo>
                  <a:pt x="2623415" y="0"/>
                  <a:pt x="2746374" y="122959"/>
                  <a:pt x="2746374" y="274637"/>
                </a:cubicBezTo>
                <a:lnTo>
                  <a:pt x="2746374" y="5144030"/>
                </a:lnTo>
                <a:cubicBezTo>
                  <a:pt x="2746374" y="5295708"/>
                  <a:pt x="2623415" y="5418667"/>
                  <a:pt x="2471737" y="5418667"/>
                </a:cubicBezTo>
                <a:lnTo>
                  <a:pt x="274637" y="5418667"/>
                </a:lnTo>
                <a:cubicBezTo>
                  <a:pt x="122959" y="5418667"/>
                  <a:pt x="0" y="5295708"/>
                  <a:pt x="0" y="5144030"/>
                </a:cubicBezTo>
                <a:lnTo>
                  <a:pt x="0" y="274637"/>
                </a:lnTo>
                <a:close/>
              </a:path>
            </a:pathLst>
          </a:cu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3945467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kern="1200" dirty="0"/>
              <a:t>Main Script</a:t>
            </a:r>
            <a:endParaRPr lang="en-GB" sz="4000" kern="1200" dirty="0"/>
          </a:p>
        </p:txBody>
      </p:sp>
      <p:sp>
        <p:nvSpPr>
          <p:cNvPr id="5" name="Freeform 4"/>
          <p:cNvSpPr/>
          <p:nvPr/>
        </p:nvSpPr>
        <p:spPr>
          <a:xfrm>
            <a:off x="760412" y="2770120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Listening for message event</a:t>
            </a:r>
          </a:p>
        </p:txBody>
      </p:sp>
      <p:sp>
        <p:nvSpPr>
          <p:cNvPr id="9" name="Freeform 8"/>
          <p:cNvSpPr/>
          <p:nvPr/>
        </p:nvSpPr>
        <p:spPr>
          <a:xfrm>
            <a:off x="760412" y="3998448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Processing message</a:t>
            </a:r>
            <a:endParaRPr lang="en-GB" sz="2600" kern="1200" dirty="0"/>
          </a:p>
        </p:txBody>
      </p:sp>
      <p:sp>
        <p:nvSpPr>
          <p:cNvPr id="10" name="Freeform 9"/>
          <p:cNvSpPr/>
          <p:nvPr/>
        </p:nvSpPr>
        <p:spPr>
          <a:xfrm>
            <a:off x="760412" y="5226776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Send message to worker</a:t>
            </a:r>
            <a:endParaRPr lang="en-GB" sz="2600" kern="1200" dirty="0"/>
          </a:p>
        </p:txBody>
      </p:sp>
      <p:sp>
        <p:nvSpPr>
          <p:cNvPr id="6" name="Oval 5"/>
          <p:cNvSpPr/>
          <p:nvPr/>
        </p:nvSpPr>
        <p:spPr>
          <a:xfrm>
            <a:off x="4076702" y="4546322"/>
            <a:ext cx="1724025" cy="167640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MESSAGE EVENT</a:t>
            </a:r>
          </a:p>
        </p:txBody>
      </p:sp>
      <p:sp>
        <p:nvSpPr>
          <p:cNvPr id="7" name="Oval 6"/>
          <p:cNvSpPr/>
          <p:nvPr/>
        </p:nvSpPr>
        <p:spPr>
          <a:xfrm>
            <a:off x="6391273" y="4546320"/>
            <a:ext cx="1724025" cy="167640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MESSAGE EVENT</a:t>
            </a:r>
          </a:p>
        </p:txBody>
      </p:sp>
      <p:sp>
        <p:nvSpPr>
          <p:cNvPr id="12" name="Freeform 11"/>
          <p:cNvSpPr/>
          <p:nvPr/>
        </p:nvSpPr>
        <p:spPr>
          <a:xfrm>
            <a:off x="8959851" y="1144057"/>
            <a:ext cx="2746374" cy="5418667"/>
          </a:xfrm>
          <a:custGeom>
            <a:avLst/>
            <a:gdLst>
              <a:gd name="connsiteX0" fmla="*/ 0 w 2746374"/>
              <a:gd name="connsiteY0" fmla="*/ 274637 h 5418667"/>
              <a:gd name="connsiteX1" fmla="*/ 274637 w 2746374"/>
              <a:gd name="connsiteY1" fmla="*/ 0 h 5418667"/>
              <a:gd name="connsiteX2" fmla="*/ 2471737 w 2746374"/>
              <a:gd name="connsiteY2" fmla="*/ 0 h 5418667"/>
              <a:gd name="connsiteX3" fmla="*/ 2746374 w 2746374"/>
              <a:gd name="connsiteY3" fmla="*/ 274637 h 5418667"/>
              <a:gd name="connsiteX4" fmla="*/ 2746374 w 2746374"/>
              <a:gd name="connsiteY4" fmla="*/ 5144030 h 5418667"/>
              <a:gd name="connsiteX5" fmla="*/ 2471737 w 2746374"/>
              <a:gd name="connsiteY5" fmla="*/ 5418667 h 5418667"/>
              <a:gd name="connsiteX6" fmla="*/ 274637 w 2746374"/>
              <a:gd name="connsiteY6" fmla="*/ 5418667 h 5418667"/>
              <a:gd name="connsiteX7" fmla="*/ 0 w 2746374"/>
              <a:gd name="connsiteY7" fmla="*/ 5144030 h 5418667"/>
              <a:gd name="connsiteX8" fmla="*/ 0 w 2746374"/>
              <a:gd name="connsiteY8" fmla="*/ 274637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6374" h="5418667">
                <a:moveTo>
                  <a:pt x="0" y="274637"/>
                </a:moveTo>
                <a:cubicBezTo>
                  <a:pt x="0" y="122959"/>
                  <a:pt x="122959" y="0"/>
                  <a:pt x="274637" y="0"/>
                </a:cubicBezTo>
                <a:lnTo>
                  <a:pt x="2471737" y="0"/>
                </a:lnTo>
                <a:cubicBezTo>
                  <a:pt x="2623415" y="0"/>
                  <a:pt x="2746374" y="122959"/>
                  <a:pt x="2746374" y="274637"/>
                </a:cubicBezTo>
                <a:lnTo>
                  <a:pt x="2746374" y="5144030"/>
                </a:lnTo>
                <a:cubicBezTo>
                  <a:pt x="2746374" y="5295708"/>
                  <a:pt x="2623415" y="5418667"/>
                  <a:pt x="2471737" y="5418667"/>
                </a:cubicBezTo>
                <a:lnTo>
                  <a:pt x="274637" y="5418667"/>
                </a:lnTo>
                <a:cubicBezTo>
                  <a:pt x="122959" y="5418667"/>
                  <a:pt x="0" y="5295708"/>
                  <a:pt x="0" y="5144030"/>
                </a:cubicBezTo>
                <a:lnTo>
                  <a:pt x="0" y="274637"/>
                </a:lnTo>
                <a:close/>
              </a:path>
            </a:pathLst>
          </a:cu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3945467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kern="1200" dirty="0"/>
              <a:t>Worker</a:t>
            </a:r>
            <a:endParaRPr lang="en-GB" sz="40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9234488" y="2770120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Listening for message event</a:t>
            </a:r>
          </a:p>
        </p:txBody>
      </p:sp>
      <p:sp>
        <p:nvSpPr>
          <p:cNvPr id="14" name="Freeform 13"/>
          <p:cNvSpPr/>
          <p:nvPr/>
        </p:nvSpPr>
        <p:spPr>
          <a:xfrm>
            <a:off x="9234488" y="3998448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Processing message</a:t>
            </a:r>
            <a:endParaRPr lang="en-GB" sz="2600" kern="1200" dirty="0"/>
          </a:p>
        </p:txBody>
      </p:sp>
      <p:sp>
        <p:nvSpPr>
          <p:cNvPr id="15" name="Freeform 14"/>
          <p:cNvSpPr/>
          <p:nvPr/>
        </p:nvSpPr>
        <p:spPr>
          <a:xfrm>
            <a:off x="9234488" y="5226776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Send message to Main Script</a:t>
            </a:r>
            <a:endParaRPr lang="en-GB" sz="2600" kern="1200" dirty="0"/>
          </a:p>
        </p:txBody>
      </p:sp>
      <p:cxnSp>
        <p:nvCxnSpPr>
          <p:cNvPr id="25" name="Curved Connector 24"/>
          <p:cNvCxnSpPr>
            <a:stCxn id="6" idx="0"/>
          </p:cNvCxnSpPr>
          <p:nvPr/>
        </p:nvCxnSpPr>
        <p:spPr>
          <a:xfrm rot="5400000" flipH="1" flipV="1">
            <a:off x="6457810" y="1770255"/>
            <a:ext cx="1256973" cy="4295163"/>
          </a:xfrm>
          <a:prstGeom prst="curvedConnector2">
            <a:avLst/>
          </a:prstGeom>
          <a:ln w="1016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7" idx="0"/>
          </p:cNvCxnSpPr>
          <p:nvPr/>
        </p:nvCxnSpPr>
        <p:spPr>
          <a:xfrm rot="16200000" flipV="1">
            <a:off x="4484727" y="1777760"/>
            <a:ext cx="1256971" cy="4280149"/>
          </a:xfrm>
          <a:prstGeom prst="curvedConnector2">
            <a:avLst/>
          </a:prstGeom>
          <a:ln w="1016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endCxn id="7" idx="6"/>
          </p:cNvCxnSpPr>
          <p:nvPr/>
        </p:nvCxnSpPr>
        <p:spPr>
          <a:xfrm rot="10800000">
            <a:off x="8115298" y="5384521"/>
            <a:ext cx="1118580" cy="385782"/>
          </a:xfrm>
          <a:prstGeom prst="curved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endCxn id="6" idx="2"/>
          </p:cNvCxnSpPr>
          <p:nvPr/>
        </p:nvCxnSpPr>
        <p:spPr>
          <a:xfrm flipV="1">
            <a:off x="2973137" y="5384523"/>
            <a:ext cx="1103565" cy="385781"/>
          </a:xfrm>
          <a:prstGeom prst="curved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Down Arrow 59"/>
          <p:cNvSpPr/>
          <p:nvPr/>
        </p:nvSpPr>
        <p:spPr>
          <a:xfrm>
            <a:off x="1685131" y="3739244"/>
            <a:ext cx="347662" cy="43338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Down Arrow 60"/>
          <p:cNvSpPr/>
          <p:nvPr/>
        </p:nvSpPr>
        <p:spPr>
          <a:xfrm>
            <a:off x="1685131" y="4965422"/>
            <a:ext cx="347662" cy="43338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Down Arrow 61"/>
          <p:cNvSpPr/>
          <p:nvPr/>
        </p:nvSpPr>
        <p:spPr>
          <a:xfrm>
            <a:off x="10159207" y="3737437"/>
            <a:ext cx="347662" cy="43338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Down Arrow 62"/>
          <p:cNvSpPr/>
          <p:nvPr/>
        </p:nvSpPr>
        <p:spPr>
          <a:xfrm>
            <a:off x="10159207" y="4963615"/>
            <a:ext cx="347662" cy="43338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40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" grpId="0" animBg="1"/>
      <p:bldP spid="5" grpId="0" animBg="1"/>
      <p:bldP spid="9" grpId="0" animBg="1"/>
      <p:bldP spid="10" grpId="0" animBg="1"/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creation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838200" y="3757136"/>
            <a:ext cx="107632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2400" dirty="0">
              <a:latin typeface="Lucida Console" panose="020B0609040504020204" pitchFamily="49" charset="0"/>
            </a:endParaRPr>
          </a:p>
          <a:p>
            <a:r>
              <a:rPr lang="en-US" sz="2400" b="1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new 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Worker(</a:t>
            </a:r>
            <a:r>
              <a:rPr lang="en-US" sz="2400" b="1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'w/main-worker.js'</a:t>
            </a:r>
            <a:r>
              <a:rPr lang="en-US" sz="2400" b="1" dirty="0">
                <a:highlight>
                  <a:srgbClr val="FFFFFF"/>
                </a:highlight>
                <a:latin typeface="Lucida Console" panose="020B0609040504020204" pitchFamily="49" charset="0"/>
              </a:rPr>
              <a:t>,</a:t>
            </a:r>
            <a:r>
              <a:rPr lang="en-US" sz="2400" b="1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400" b="1" dirty="0">
                <a:highlight>
                  <a:srgbClr val="FFFFFF"/>
                </a:highlight>
                <a:latin typeface="Lucida Console" panose="020B0609040504020204" pitchFamily="49" charset="0"/>
              </a:rPr>
              <a:t>{options}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)</a:t>
            </a:r>
            <a:r>
              <a:rPr lang="en-US" sz="2400" b="1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;</a:t>
            </a:r>
            <a:endParaRPr lang="en-GB" sz="2400" dirty="0">
              <a:latin typeface="Lucida Console" panose="020B0609040504020204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31511"/>
          </a:xfrm>
        </p:spPr>
        <p:txBody>
          <a:bodyPr/>
          <a:lstStyle/>
          <a:p>
            <a:r>
              <a:rPr lang="en-US" dirty="0"/>
              <a:t>Worker constructor</a:t>
            </a:r>
          </a:p>
          <a:p>
            <a:r>
              <a:rPr lang="en-US" dirty="0"/>
              <a:t>Worker URL</a:t>
            </a:r>
            <a:endParaRPr lang="bg-BG" dirty="0"/>
          </a:p>
          <a:p>
            <a:r>
              <a:rPr lang="en-US" dirty="0"/>
              <a:t>Options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73" y="514982"/>
            <a:ext cx="1335027" cy="1310643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277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Worker creation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333375" y="2403262"/>
            <a:ext cx="115252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// MAIN SCRIPT</a:t>
            </a:r>
            <a:endParaRPr lang="en-US" sz="2400" b="1" dirty="0">
              <a:solidFill>
                <a:srgbClr val="0000C0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US" sz="2400" b="1" dirty="0" err="1">
                <a:solidFill>
                  <a:srgbClr val="0000C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var</a:t>
            </a:r>
            <a:r>
              <a:rPr lang="en-US" sz="2400" b="1" dirty="0">
                <a:solidFill>
                  <a:srgbClr val="0000C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w </a:t>
            </a:r>
            <a:r>
              <a:rPr lang="en-US" sz="2400" b="1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 new 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Worker(</a:t>
            </a:r>
            <a:r>
              <a:rPr lang="en-US" sz="2400" b="1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'w/main-worker.js</a:t>
            </a:r>
            <a:r>
              <a:rPr lang="en-US" sz="2400" b="1" dirty="0">
                <a:highlight>
                  <a:srgbClr val="FFFFFF"/>
                </a:highlight>
                <a:latin typeface="Lucida Console" panose="020B0609040504020204" pitchFamily="49" charset="0"/>
              </a:rPr>
              <a:t>', {type: 'classic'}</a:t>
            </a:r>
            <a:r>
              <a:rPr lang="en-US" sz="2400" b="1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)</a:t>
            </a:r>
            <a:r>
              <a:rPr lang="en-US" sz="2400" b="1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;</a:t>
            </a:r>
          </a:p>
          <a:p>
            <a:endParaRPr lang="en-US" sz="2400" dirty="0">
              <a:solidFill>
                <a:srgbClr val="5C5C5C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endParaRPr lang="en-US" sz="2400" dirty="0">
              <a:solidFill>
                <a:srgbClr val="5C5C5C"/>
              </a:solidFill>
              <a:highlight>
                <a:srgbClr val="FFFFFF"/>
              </a:highlight>
              <a:latin typeface="Lucida Console" panose="020B0609040504020204" pitchFamily="49" charset="0"/>
            </a:endParaRPr>
          </a:p>
          <a:p>
            <a:r>
              <a:rPr lang="en-GB" sz="2400" dirty="0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// WORKER</a:t>
            </a:r>
            <a:endParaRPr lang="en-GB" sz="2400" dirty="0">
              <a:latin typeface="Lucida Console" panose="020B0609040504020204" pitchFamily="49" charset="0"/>
            </a:endParaRPr>
          </a:p>
          <a:p>
            <a:r>
              <a:rPr lang="en-GB" sz="2400" dirty="0" err="1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importScripts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</a:t>
            </a:r>
            <a:r>
              <a:rPr lang="en-GB" sz="24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'</a:t>
            </a:r>
            <a:r>
              <a:rPr lang="en-US" sz="24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sub-worker</a:t>
            </a:r>
            <a:r>
              <a:rPr lang="en-GB" sz="24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.</a:t>
            </a:r>
            <a:r>
              <a:rPr lang="en-GB" sz="2400" dirty="0" err="1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js</a:t>
            </a:r>
            <a:r>
              <a:rPr lang="en-GB" sz="24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'</a:t>
            </a:r>
            <a:r>
              <a:rPr lang="en-GB" sz="24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)</a:t>
            </a:r>
            <a:r>
              <a:rPr lang="en-GB" sz="24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;</a:t>
            </a:r>
            <a:endParaRPr lang="en-GB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6040373"/>
            <a:ext cx="783338" cy="7223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790" y="6040373"/>
            <a:ext cx="783338" cy="7223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330" y="6040373"/>
            <a:ext cx="783338" cy="72237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870" y="6040373"/>
            <a:ext cx="783338" cy="722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412" y="6040373"/>
            <a:ext cx="783338" cy="72237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1" y="6007035"/>
            <a:ext cx="803732" cy="7890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6" y="5923803"/>
            <a:ext cx="955516" cy="9555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071" y="6007035"/>
            <a:ext cx="803732" cy="78905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96" y="5923803"/>
            <a:ext cx="955516" cy="9555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611" y="6007035"/>
            <a:ext cx="803732" cy="7890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36" y="5923803"/>
            <a:ext cx="955516" cy="9555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151" y="6007035"/>
            <a:ext cx="803732" cy="78905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576" y="5923803"/>
            <a:ext cx="955516" cy="9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6175"/>
          </a:xfrm>
        </p:spPr>
        <p:txBody>
          <a:bodyPr/>
          <a:lstStyle/>
          <a:p>
            <a:r>
              <a:rPr lang="en-US" dirty="0"/>
              <a:t>Post Message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478022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 err="1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onmessage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 </a:t>
            </a:r>
            <a:r>
              <a:rPr lang="en-GB" sz="2000" b="1" dirty="0">
                <a:solidFill>
                  <a:srgbClr val="0000C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function</a:t>
            </a:r>
            <a:r>
              <a:rPr lang="en-GB" sz="2000" b="1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(event) {</a:t>
            </a: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	// do stuff with “e”</a:t>
            </a: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	//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e.data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=&gt; {prop: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val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</a:t>
            </a:r>
            <a:endParaRPr lang="en-GB" sz="2000" b="1" dirty="0">
              <a:solidFill>
                <a:srgbClr val="000000"/>
              </a:solidFill>
              <a:highlight>
                <a:srgbClr val="E8F2FE"/>
              </a:highlight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</a:t>
            </a:r>
            <a:r>
              <a:rPr lang="en-GB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;</a:t>
            </a:r>
            <a:endParaRPr lang="en-GB" sz="2000" dirty="0"/>
          </a:p>
        </p:txBody>
      </p:sp>
      <p:sp>
        <p:nvSpPr>
          <p:cNvPr id="7" name="Rectangle 6"/>
          <p:cNvSpPr/>
          <p:nvPr/>
        </p:nvSpPr>
        <p:spPr>
          <a:xfrm>
            <a:off x="838199" y="3578411"/>
            <a:ext cx="8749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w.postMessage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prop: </a:t>
            </a:r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val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})</a:t>
            </a:r>
            <a:r>
              <a:rPr lang="en-GB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;</a:t>
            </a: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51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6175"/>
          </a:xfrm>
        </p:spPr>
        <p:txBody>
          <a:bodyPr/>
          <a:lstStyle/>
          <a:p>
            <a:r>
              <a:rPr lang="en-US" dirty="0"/>
              <a:t>Transferable Objects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199" y="478022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 err="1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onmessage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 </a:t>
            </a:r>
            <a:r>
              <a:rPr lang="en-GB" sz="2000" b="1" dirty="0">
                <a:solidFill>
                  <a:srgbClr val="0000C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function</a:t>
            </a:r>
            <a:r>
              <a:rPr lang="en-GB" sz="2000" b="1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(event) {</a:t>
            </a: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	// do stuff with “e”</a:t>
            </a:r>
          </a:p>
          <a:p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	// </a:t>
            </a:r>
            <a:r>
              <a:rPr lang="en-US" sz="2000" dirty="0" err="1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e.data</a:t>
            </a:r>
            <a:r>
              <a:rPr lang="en-US" sz="2000" dirty="0">
                <a:solidFill>
                  <a:srgbClr val="008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=&gt; {prop: buffer}</a:t>
            </a:r>
            <a:endParaRPr lang="en-GB" sz="2000" b="1" dirty="0">
              <a:solidFill>
                <a:srgbClr val="000000"/>
              </a:solidFill>
              <a:highlight>
                <a:srgbClr val="E8F2FE"/>
              </a:highlight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</a:t>
            </a:r>
            <a:r>
              <a:rPr lang="en-GB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;</a:t>
            </a:r>
            <a:endParaRPr lang="en-GB" sz="2000" dirty="0"/>
          </a:p>
        </p:txBody>
      </p:sp>
      <p:sp>
        <p:nvSpPr>
          <p:cNvPr id="7" name="Rectangle 6"/>
          <p:cNvSpPr/>
          <p:nvPr/>
        </p:nvSpPr>
        <p:spPr>
          <a:xfrm>
            <a:off x="838199" y="3578411"/>
            <a:ext cx="8749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w.postMessage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({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prop: buffer</a:t>
            </a:r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}, [buffer])</a:t>
            </a:r>
            <a:r>
              <a:rPr lang="en-GB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;</a:t>
            </a:r>
            <a:endParaRPr lang="en-GB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35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Event Model</a:t>
            </a:r>
            <a:endParaRPr lang="en-GB" dirty="0"/>
          </a:p>
        </p:txBody>
      </p:sp>
      <p:sp>
        <p:nvSpPr>
          <p:cNvPr id="3" name="Freeform 2"/>
          <p:cNvSpPr/>
          <p:nvPr/>
        </p:nvSpPr>
        <p:spPr>
          <a:xfrm>
            <a:off x="485775" y="1144057"/>
            <a:ext cx="2746374" cy="5418667"/>
          </a:xfrm>
          <a:custGeom>
            <a:avLst/>
            <a:gdLst>
              <a:gd name="connsiteX0" fmla="*/ 0 w 2746374"/>
              <a:gd name="connsiteY0" fmla="*/ 274637 h 5418667"/>
              <a:gd name="connsiteX1" fmla="*/ 274637 w 2746374"/>
              <a:gd name="connsiteY1" fmla="*/ 0 h 5418667"/>
              <a:gd name="connsiteX2" fmla="*/ 2471737 w 2746374"/>
              <a:gd name="connsiteY2" fmla="*/ 0 h 5418667"/>
              <a:gd name="connsiteX3" fmla="*/ 2746374 w 2746374"/>
              <a:gd name="connsiteY3" fmla="*/ 274637 h 5418667"/>
              <a:gd name="connsiteX4" fmla="*/ 2746374 w 2746374"/>
              <a:gd name="connsiteY4" fmla="*/ 5144030 h 5418667"/>
              <a:gd name="connsiteX5" fmla="*/ 2471737 w 2746374"/>
              <a:gd name="connsiteY5" fmla="*/ 5418667 h 5418667"/>
              <a:gd name="connsiteX6" fmla="*/ 274637 w 2746374"/>
              <a:gd name="connsiteY6" fmla="*/ 5418667 h 5418667"/>
              <a:gd name="connsiteX7" fmla="*/ 0 w 2746374"/>
              <a:gd name="connsiteY7" fmla="*/ 5144030 h 5418667"/>
              <a:gd name="connsiteX8" fmla="*/ 0 w 2746374"/>
              <a:gd name="connsiteY8" fmla="*/ 274637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6374" h="5418667">
                <a:moveTo>
                  <a:pt x="0" y="274637"/>
                </a:moveTo>
                <a:cubicBezTo>
                  <a:pt x="0" y="122959"/>
                  <a:pt x="122959" y="0"/>
                  <a:pt x="274637" y="0"/>
                </a:cubicBezTo>
                <a:lnTo>
                  <a:pt x="2471737" y="0"/>
                </a:lnTo>
                <a:cubicBezTo>
                  <a:pt x="2623415" y="0"/>
                  <a:pt x="2746374" y="122959"/>
                  <a:pt x="2746374" y="274637"/>
                </a:cubicBezTo>
                <a:lnTo>
                  <a:pt x="2746374" y="5144030"/>
                </a:lnTo>
                <a:cubicBezTo>
                  <a:pt x="2746374" y="5295708"/>
                  <a:pt x="2623415" y="5418667"/>
                  <a:pt x="2471737" y="5418667"/>
                </a:cubicBezTo>
                <a:lnTo>
                  <a:pt x="274637" y="5418667"/>
                </a:lnTo>
                <a:cubicBezTo>
                  <a:pt x="122959" y="5418667"/>
                  <a:pt x="0" y="5295708"/>
                  <a:pt x="0" y="5144030"/>
                </a:cubicBezTo>
                <a:lnTo>
                  <a:pt x="0" y="274637"/>
                </a:lnTo>
                <a:close/>
              </a:path>
            </a:pathLst>
          </a:custGeom>
        </p:spPr>
        <p:style>
          <a:lnRef idx="0">
            <a:schemeClr val="accent3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3945467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kern="1200" dirty="0"/>
              <a:t>Main Script</a:t>
            </a:r>
            <a:endParaRPr lang="en-GB" sz="4000" kern="1200" dirty="0"/>
          </a:p>
        </p:txBody>
      </p:sp>
      <p:sp>
        <p:nvSpPr>
          <p:cNvPr id="5" name="Freeform 4"/>
          <p:cNvSpPr/>
          <p:nvPr/>
        </p:nvSpPr>
        <p:spPr>
          <a:xfrm>
            <a:off x="760412" y="2770120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Listening for message event</a:t>
            </a:r>
          </a:p>
        </p:txBody>
      </p:sp>
      <p:sp>
        <p:nvSpPr>
          <p:cNvPr id="9" name="Freeform 8"/>
          <p:cNvSpPr/>
          <p:nvPr/>
        </p:nvSpPr>
        <p:spPr>
          <a:xfrm>
            <a:off x="760412" y="3998448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Processing message</a:t>
            </a:r>
            <a:endParaRPr lang="en-GB" sz="2600" kern="1200" dirty="0"/>
          </a:p>
        </p:txBody>
      </p:sp>
      <p:sp>
        <p:nvSpPr>
          <p:cNvPr id="10" name="Freeform 9"/>
          <p:cNvSpPr/>
          <p:nvPr/>
        </p:nvSpPr>
        <p:spPr>
          <a:xfrm>
            <a:off x="760412" y="5226776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3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Send message to worker</a:t>
            </a:r>
            <a:endParaRPr lang="en-GB" sz="2600" kern="1200" dirty="0"/>
          </a:p>
        </p:txBody>
      </p:sp>
      <p:sp>
        <p:nvSpPr>
          <p:cNvPr id="6" name="Oval 5"/>
          <p:cNvSpPr/>
          <p:nvPr/>
        </p:nvSpPr>
        <p:spPr>
          <a:xfrm>
            <a:off x="4076702" y="4546322"/>
            <a:ext cx="1724025" cy="1676401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MESSAGE EVENT</a:t>
            </a:r>
          </a:p>
        </p:txBody>
      </p:sp>
      <p:sp>
        <p:nvSpPr>
          <p:cNvPr id="7" name="Oval 6"/>
          <p:cNvSpPr/>
          <p:nvPr/>
        </p:nvSpPr>
        <p:spPr>
          <a:xfrm>
            <a:off x="6391273" y="4546320"/>
            <a:ext cx="1724025" cy="167640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MESSAGE EVENT</a:t>
            </a:r>
          </a:p>
        </p:txBody>
      </p:sp>
      <p:sp>
        <p:nvSpPr>
          <p:cNvPr id="12" name="Freeform 11"/>
          <p:cNvSpPr/>
          <p:nvPr/>
        </p:nvSpPr>
        <p:spPr>
          <a:xfrm>
            <a:off x="8959851" y="1144057"/>
            <a:ext cx="2746374" cy="5418667"/>
          </a:xfrm>
          <a:custGeom>
            <a:avLst/>
            <a:gdLst>
              <a:gd name="connsiteX0" fmla="*/ 0 w 2746374"/>
              <a:gd name="connsiteY0" fmla="*/ 274637 h 5418667"/>
              <a:gd name="connsiteX1" fmla="*/ 274637 w 2746374"/>
              <a:gd name="connsiteY1" fmla="*/ 0 h 5418667"/>
              <a:gd name="connsiteX2" fmla="*/ 2471737 w 2746374"/>
              <a:gd name="connsiteY2" fmla="*/ 0 h 5418667"/>
              <a:gd name="connsiteX3" fmla="*/ 2746374 w 2746374"/>
              <a:gd name="connsiteY3" fmla="*/ 274637 h 5418667"/>
              <a:gd name="connsiteX4" fmla="*/ 2746374 w 2746374"/>
              <a:gd name="connsiteY4" fmla="*/ 5144030 h 5418667"/>
              <a:gd name="connsiteX5" fmla="*/ 2471737 w 2746374"/>
              <a:gd name="connsiteY5" fmla="*/ 5418667 h 5418667"/>
              <a:gd name="connsiteX6" fmla="*/ 274637 w 2746374"/>
              <a:gd name="connsiteY6" fmla="*/ 5418667 h 5418667"/>
              <a:gd name="connsiteX7" fmla="*/ 0 w 2746374"/>
              <a:gd name="connsiteY7" fmla="*/ 5144030 h 5418667"/>
              <a:gd name="connsiteX8" fmla="*/ 0 w 2746374"/>
              <a:gd name="connsiteY8" fmla="*/ 274637 h 541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6374" h="5418667">
                <a:moveTo>
                  <a:pt x="0" y="274637"/>
                </a:moveTo>
                <a:cubicBezTo>
                  <a:pt x="0" y="122959"/>
                  <a:pt x="122959" y="0"/>
                  <a:pt x="274637" y="0"/>
                </a:cubicBezTo>
                <a:lnTo>
                  <a:pt x="2471737" y="0"/>
                </a:lnTo>
                <a:cubicBezTo>
                  <a:pt x="2623415" y="0"/>
                  <a:pt x="2746374" y="122959"/>
                  <a:pt x="2746374" y="274637"/>
                </a:cubicBezTo>
                <a:lnTo>
                  <a:pt x="2746374" y="5144030"/>
                </a:lnTo>
                <a:cubicBezTo>
                  <a:pt x="2746374" y="5295708"/>
                  <a:pt x="2623415" y="5418667"/>
                  <a:pt x="2471737" y="5418667"/>
                </a:cubicBezTo>
                <a:lnTo>
                  <a:pt x="274637" y="5418667"/>
                </a:lnTo>
                <a:cubicBezTo>
                  <a:pt x="122959" y="5418667"/>
                  <a:pt x="0" y="5295708"/>
                  <a:pt x="0" y="5144030"/>
                </a:cubicBezTo>
                <a:lnTo>
                  <a:pt x="0" y="274637"/>
                </a:lnTo>
                <a:close/>
              </a:path>
            </a:pathLst>
          </a:custGeom>
        </p:spPr>
        <p:style>
          <a:lnRef idx="0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40000"/>
              <a:hueOff val="0"/>
              <a:satOff val="0"/>
              <a:lumOff val="0"/>
              <a:alphaOff val="0"/>
            </a:schemeClr>
          </a:fillRef>
          <a:effectRef idx="1">
            <a:schemeClr val="accent2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52400" tIns="152400" rIns="152400" bIns="3945467" numCol="1" spcCol="1270" anchor="ctr" anchorCtr="0">
            <a:noAutofit/>
          </a:bodyPr>
          <a:lstStyle/>
          <a:p>
            <a:pPr marL="0" lvl="0" indent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000" kern="1200" dirty="0"/>
              <a:t>Worker</a:t>
            </a:r>
            <a:endParaRPr lang="en-GB" sz="4000" kern="1200" dirty="0"/>
          </a:p>
        </p:txBody>
      </p:sp>
      <p:sp>
        <p:nvSpPr>
          <p:cNvPr id="13" name="Freeform 12"/>
          <p:cNvSpPr/>
          <p:nvPr/>
        </p:nvSpPr>
        <p:spPr>
          <a:xfrm>
            <a:off x="9234488" y="2770120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Listening for message event</a:t>
            </a:r>
          </a:p>
        </p:txBody>
      </p:sp>
      <p:sp>
        <p:nvSpPr>
          <p:cNvPr id="14" name="Freeform 13"/>
          <p:cNvSpPr/>
          <p:nvPr/>
        </p:nvSpPr>
        <p:spPr>
          <a:xfrm>
            <a:off x="9234488" y="3998448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Processing message</a:t>
            </a:r>
            <a:endParaRPr lang="en-GB" sz="2600" kern="1200" dirty="0"/>
          </a:p>
        </p:txBody>
      </p:sp>
      <p:sp>
        <p:nvSpPr>
          <p:cNvPr id="15" name="Freeform 14"/>
          <p:cNvSpPr/>
          <p:nvPr/>
        </p:nvSpPr>
        <p:spPr>
          <a:xfrm>
            <a:off x="9234488" y="5226776"/>
            <a:ext cx="2197099" cy="1064551"/>
          </a:xfrm>
          <a:custGeom>
            <a:avLst/>
            <a:gdLst>
              <a:gd name="connsiteX0" fmla="*/ 0 w 2197099"/>
              <a:gd name="connsiteY0" fmla="*/ 106455 h 1064551"/>
              <a:gd name="connsiteX1" fmla="*/ 106455 w 2197099"/>
              <a:gd name="connsiteY1" fmla="*/ 0 h 1064551"/>
              <a:gd name="connsiteX2" fmla="*/ 2090644 w 2197099"/>
              <a:gd name="connsiteY2" fmla="*/ 0 h 1064551"/>
              <a:gd name="connsiteX3" fmla="*/ 2197099 w 2197099"/>
              <a:gd name="connsiteY3" fmla="*/ 106455 h 1064551"/>
              <a:gd name="connsiteX4" fmla="*/ 2197099 w 2197099"/>
              <a:gd name="connsiteY4" fmla="*/ 958096 h 1064551"/>
              <a:gd name="connsiteX5" fmla="*/ 2090644 w 2197099"/>
              <a:gd name="connsiteY5" fmla="*/ 1064551 h 1064551"/>
              <a:gd name="connsiteX6" fmla="*/ 106455 w 2197099"/>
              <a:gd name="connsiteY6" fmla="*/ 1064551 h 1064551"/>
              <a:gd name="connsiteX7" fmla="*/ 0 w 2197099"/>
              <a:gd name="connsiteY7" fmla="*/ 958096 h 1064551"/>
              <a:gd name="connsiteX8" fmla="*/ 0 w 2197099"/>
              <a:gd name="connsiteY8" fmla="*/ 106455 h 106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97099" h="1064551">
                <a:moveTo>
                  <a:pt x="0" y="106455"/>
                </a:moveTo>
                <a:cubicBezTo>
                  <a:pt x="0" y="47662"/>
                  <a:pt x="47662" y="0"/>
                  <a:pt x="106455" y="0"/>
                </a:cubicBezTo>
                <a:lnTo>
                  <a:pt x="2090644" y="0"/>
                </a:lnTo>
                <a:cubicBezTo>
                  <a:pt x="2149437" y="0"/>
                  <a:pt x="2197099" y="47662"/>
                  <a:pt x="2197099" y="106455"/>
                </a:cubicBezTo>
                <a:lnTo>
                  <a:pt x="2197099" y="958096"/>
                </a:lnTo>
                <a:cubicBezTo>
                  <a:pt x="2197099" y="1016889"/>
                  <a:pt x="2149437" y="1064551"/>
                  <a:pt x="2090644" y="1064551"/>
                </a:cubicBezTo>
                <a:lnTo>
                  <a:pt x="106455" y="1064551"/>
                </a:lnTo>
                <a:cubicBezTo>
                  <a:pt x="47662" y="1064551"/>
                  <a:pt x="0" y="1016889"/>
                  <a:pt x="0" y="958096"/>
                </a:cubicBezTo>
                <a:lnTo>
                  <a:pt x="0" y="106455"/>
                </a:lnTo>
                <a:close/>
              </a:path>
            </a:pathLst>
          </a:cu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7220" tIns="80710" rIns="97220" bIns="80710" numCol="1" spcCol="1270" anchor="ctr" anchorCtr="0">
            <a:noAutofit/>
          </a:bodyPr>
          <a:lstStyle/>
          <a:p>
            <a:pPr marL="0" lvl="0" indent="0" algn="ctr" defTabSz="1155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600" kern="1200" dirty="0"/>
              <a:t>Send message to Main Script</a:t>
            </a:r>
            <a:endParaRPr lang="en-GB" sz="2600" kern="1200" dirty="0"/>
          </a:p>
        </p:txBody>
      </p:sp>
      <p:cxnSp>
        <p:nvCxnSpPr>
          <p:cNvPr id="25" name="Curved Connector 24"/>
          <p:cNvCxnSpPr>
            <a:stCxn id="6" idx="0"/>
          </p:cNvCxnSpPr>
          <p:nvPr/>
        </p:nvCxnSpPr>
        <p:spPr>
          <a:xfrm rot="5400000" flipH="1" flipV="1">
            <a:off x="6457810" y="1770255"/>
            <a:ext cx="1256973" cy="4295163"/>
          </a:xfrm>
          <a:prstGeom prst="curvedConnector2">
            <a:avLst/>
          </a:prstGeom>
          <a:ln w="1016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Curved Connector 26"/>
          <p:cNvCxnSpPr>
            <a:stCxn id="7" idx="0"/>
          </p:cNvCxnSpPr>
          <p:nvPr/>
        </p:nvCxnSpPr>
        <p:spPr>
          <a:xfrm rot="16200000" flipV="1">
            <a:off x="4484727" y="1777760"/>
            <a:ext cx="1256971" cy="4280149"/>
          </a:xfrm>
          <a:prstGeom prst="curvedConnector2">
            <a:avLst/>
          </a:prstGeom>
          <a:ln w="1016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endCxn id="7" idx="6"/>
          </p:cNvCxnSpPr>
          <p:nvPr/>
        </p:nvCxnSpPr>
        <p:spPr>
          <a:xfrm rot="10800000">
            <a:off x="8115298" y="5384521"/>
            <a:ext cx="1118580" cy="385782"/>
          </a:xfrm>
          <a:prstGeom prst="curved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endCxn id="6" idx="2"/>
          </p:cNvCxnSpPr>
          <p:nvPr/>
        </p:nvCxnSpPr>
        <p:spPr>
          <a:xfrm flipV="1">
            <a:off x="2973137" y="5384523"/>
            <a:ext cx="1103565" cy="385781"/>
          </a:xfrm>
          <a:prstGeom prst="curvedConnector3">
            <a:avLst>
              <a:gd name="adj1" fmla="val 50000"/>
            </a:avLst>
          </a:prstGeom>
          <a:ln w="1016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0" name="Down Arrow 59"/>
          <p:cNvSpPr/>
          <p:nvPr/>
        </p:nvSpPr>
        <p:spPr>
          <a:xfrm>
            <a:off x="1685131" y="3739244"/>
            <a:ext cx="347662" cy="43338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Down Arrow 60"/>
          <p:cNvSpPr/>
          <p:nvPr/>
        </p:nvSpPr>
        <p:spPr>
          <a:xfrm>
            <a:off x="1685131" y="4965422"/>
            <a:ext cx="347662" cy="433387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Down Arrow 61"/>
          <p:cNvSpPr/>
          <p:nvPr/>
        </p:nvSpPr>
        <p:spPr>
          <a:xfrm>
            <a:off x="10159207" y="3737437"/>
            <a:ext cx="347662" cy="43338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Down Arrow 62"/>
          <p:cNvSpPr/>
          <p:nvPr/>
        </p:nvSpPr>
        <p:spPr>
          <a:xfrm>
            <a:off x="10159207" y="4963615"/>
            <a:ext cx="347662" cy="43338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3608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3" grpId="0" animBg="1"/>
      <p:bldP spid="5" grpId="0" animBg="1"/>
      <p:bldP spid="9" grpId="0" animBg="1"/>
      <p:bldP spid="10" grpId="0" animBg="1"/>
      <p:bldP spid="6" grpId="0" animBg="1"/>
      <p:bldP spid="7" grpId="0" animBg="1"/>
      <p:bldP spid="12" grpId="0" animBg="1"/>
      <p:bldP spid="13" grpId="0" animBg="1"/>
      <p:bldP spid="14" grpId="0" animBg="1"/>
      <p:bldP spid="15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95788" y="671410"/>
            <a:ext cx="10800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// MAIN SCRIPT</a:t>
            </a:r>
          </a:p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w.postMessage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({object})</a:t>
            </a:r>
            <a:r>
              <a:rPr lang="bg-BG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;</a:t>
            </a:r>
            <a:endParaRPr lang="en-GB" sz="2000" dirty="0"/>
          </a:p>
        </p:txBody>
      </p:sp>
      <p:sp>
        <p:nvSpPr>
          <p:cNvPr id="4" name="Rectangle 3"/>
          <p:cNvSpPr/>
          <p:nvPr/>
        </p:nvSpPr>
        <p:spPr>
          <a:xfrm>
            <a:off x="695788" y="4863152"/>
            <a:ext cx="108004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// MAIN SCRIPT</a:t>
            </a:r>
            <a:endParaRPr lang="en-GB" sz="2000" dirty="0">
              <a:latin typeface="Lucida Console" panose="020B0609040504020204" pitchFamily="49" charset="0"/>
            </a:endParaRPr>
          </a:p>
          <a:p>
            <a:r>
              <a:rPr lang="en-GB" sz="2000" dirty="0" err="1">
                <a:highlight>
                  <a:srgbClr val="FFFFFF"/>
                </a:highlight>
                <a:latin typeface="Lucida Console" panose="020B0609040504020204" pitchFamily="49" charset="0"/>
              </a:rPr>
              <a:t>w.</a:t>
            </a:r>
            <a:r>
              <a:rPr lang="en-GB" sz="2000" dirty="0" err="1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onmessage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 </a:t>
            </a:r>
            <a:r>
              <a:rPr lang="en-GB" sz="2000" b="1" dirty="0">
                <a:solidFill>
                  <a:srgbClr val="0000C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function</a:t>
            </a:r>
            <a:r>
              <a:rPr lang="en-GB" sz="2000" b="1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(e) 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//</a:t>
            </a:r>
            <a:r>
              <a:rPr lang="bg-BG" sz="20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Do stuff</a:t>
            </a:r>
            <a:endParaRPr lang="en-GB" sz="2000" dirty="0"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</a:t>
            </a:r>
            <a:r>
              <a:rPr lang="en-GB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;</a:t>
            </a:r>
            <a:endParaRPr lang="en-GB" sz="2000" dirty="0"/>
          </a:p>
        </p:txBody>
      </p:sp>
      <p:sp>
        <p:nvSpPr>
          <p:cNvPr id="3" name="Rectangle 2"/>
          <p:cNvSpPr/>
          <p:nvPr/>
        </p:nvSpPr>
        <p:spPr>
          <a:xfrm>
            <a:off x="695788" y="2131800"/>
            <a:ext cx="108004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// WORKER</a:t>
            </a:r>
            <a:endParaRPr lang="en-GB" sz="2000" dirty="0">
              <a:latin typeface="Lucida Console" panose="020B0609040504020204" pitchFamily="49" charset="0"/>
            </a:endParaRPr>
          </a:p>
          <a:p>
            <a:r>
              <a:rPr lang="en-GB" sz="2000" dirty="0" err="1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onmessage</a:t>
            </a:r>
            <a:r>
              <a:rPr lang="en-GB" sz="2000" dirty="0">
                <a:solidFill>
                  <a:srgbClr val="A31515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GB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= </a:t>
            </a:r>
            <a:r>
              <a:rPr lang="en-GB" sz="2000" b="1" dirty="0">
                <a:solidFill>
                  <a:srgbClr val="0000C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function</a:t>
            </a:r>
            <a:r>
              <a:rPr lang="en-GB" sz="2000" b="1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(e) {</a:t>
            </a: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   </a:t>
            </a:r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//</a:t>
            </a:r>
            <a:r>
              <a:rPr lang="bg-BG" sz="20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rgbClr val="005C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Do stuff</a:t>
            </a:r>
            <a:endParaRPr lang="en-GB" sz="2000" dirty="0">
              <a:latin typeface="Lucida Console" panose="020B060904050402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}</a:t>
            </a:r>
            <a:r>
              <a:rPr lang="en-GB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;</a:t>
            </a:r>
            <a:endParaRPr lang="en-GB" sz="2000" dirty="0"/>
          </a:p>
        </p:txBody>
      </p:sp>
      <p:sp>
        <p:nvSpPr>
          <p:cNvPr id="6" name="Rectangle 5"/>
          <p:cNvSpPr/>
          <p:nvPr/>
        </p:nvSpPr>
        <p:spPr>
          <a:xfrm>
            <a:off x="695788" y="3722412"/>
            <a:ext cx="108004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postMessage</a:t>
            </a:r>
            <a:r>
              <a:rPr lang="en-US" sz="2000" dirty="0">
                <a:solidFill>
                  <a:srgbClr val="000000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({object})</a:t>
            </a:r>
            <a:r>
              <a:rPr lang="bg-BG" sz="2000" dirty="0">
                <a:solidFill>
                  <a:srgbClr val="5C5C5C"/>
                </a:solidFill>
                <a:highlight>
                  <a:srgbClr val="FFFFFF"/>
                </a:highlight>
                <a:latin typeface="Lucida Console" panose="020B0609040504020204" pitchFamily="49" charset="0"/>
              </a:rPr>
              <a:t>;</a:t>
            </a:r>
            <a:endParaRPr lang="en-GB" sz="20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61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Welcome to a multi-threaded web!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deadlocks may or may not be part of your experience…</a:t>
            </a:r>
            <a:endParaRPr lang="en-GB" i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63" y="4648200"/>
            <a:ext cx="203231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9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Spawning workers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Main Script</a:t>
            </a:r>
          </a:p>
          <a:p>
            <a:r>
              <a:rPr lang="en-US" dirty="0"/>
              <a:t>Worker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7" y="5847237"/>
            <a:ext cx="803732" cy="7890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66" y="5345193"/>
            <a:ext cx="803732" cy="7890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664" y="5768728"/>
            <a:ext cx="803732" cy="7890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333" y="5266684"/>
            <a:ext cx="803732" cy="7890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34" y="4661186"/>
            <a:ext cx="803732" cy="7890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134" y="5578320"/>
            <a:ext cx="803732" cy="7890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152" y="5713929"/>
            <a:ext cx="803732" cy="7890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821" y="5211885"/>
            <a:ext cx="803732" cy="7890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73" y="5783201"/>
            <a:ext cx="803732" cy="7890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242" y="4188663"/>
            <a:ext cx="803732" cy="7890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734" y="5092527"/>
            <a:ext cx="803732" cy="78905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869" y="5768728"/>
            <a:ext cx="803732" cy="78905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833" y="5617574"/>
            <a:ext cx="803732" cy="78905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856" y="4422833"/>
            <a:ext cx="803732" cy="78905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79" y="3623456"/>
            <a:ext cx="803732" cy="7890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53" y="4231173"/>
            <a:ext cx="803732" cy="78905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73" y="3380084"/>
            <a:ext cx="803732" cy="78905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42" y="2878040"/>
            <a:ext cx="803732" cy="78905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179" y="4301234"/>
            <a:ext cx="803732" cy="78905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25" y="3488434"/>
            <a:ext cx="803732" cy="78905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261" y="3325285"/>
            <a:ext cx="803732" cy="78905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993" y="3982786"/>
            <a:ext cx="803732" cy="78905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74" y="3688580"/>
            <a:ext cx="803732" cy="78905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137" y="1380250"/>
            <a:ext cx="803732" cy="78905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843" y="2703883"/>
            <a:ext cx="803732" cy="78905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978" y="3380084"/>
            <a:ext cx="803732" cy="78905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942" y="3228930"/>
            <a:ext cx="803732" cy="78905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27" y="2558021"/>
            <a:ext cx="803732" cy="789052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35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500"/>
                            </p:stCondLst>
                            <p:childTnLst>
                              <p:par>
                                <p:cTn id="10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000"/>
                            </p:stCondLst>
                            <p:childTnLst>
                              <p:par>
                                <p:cTn id="1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500"/>
                            </p:stCondLst>
                            <p:childTnLst>
                              <p:par>
                                <p:cTn id="1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6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67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1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  <a:p>
            <a:r>
              <a:rPr lang="en-US" dirty="0"/>
              <a:t>Hardware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58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2F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959" y="-17980"/>
            <a:ext cx="13787918" cy="68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8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9856" y="2961335"/>
            <a:ext cx="7682144" cy="935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“One good test is worth a thousand expert opinions.”</a:t>
            </a:r>
            <a:br>
              <a:rPr lang="en-US" sz="2400" dirty="0"/>
            </a:br>
            <a:r>
              <a:rPr lang="en-US" sz="2400" dirty="0"/>
              <a:t>― </a:t>
            </a:r>
            <a:r>
              <a:rPr lang="en-US" sz="2400" b="1" dirty="0" err="1"/>
              <a:t>Wernher</a:t>
            </a:r>
            <a:r>
              <a:rPr lang="en-US" sz="2400" b="1" dirty="0"/>
              <a:t> von Braun</a:t>
            </a:r>
            <a:endParaRPr lang="en-GB" sz="2400" dirty="0"/>
          </a:p>
        </p:txBody>
      </p:sp>
      <p:pic>
        <p:nvPicPr>
          <p:cNvPr id="1026" name="Picture 2" descr="http://media-2.web.britannica.com/eb-media/45/6845-004-9BFC7E3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85875"/>
            <a:ext cx="336232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780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DEMOS!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setup</a:t>
            </a:r>
          </a:p>
          <a:p>
            <a:r>
              <a:rPr lang="en-US" dirty="0"/>
              <a:t>Heavy calculations</a:t>
            </a:r>
          </a:p>
          <a:p>
            <a:r>
              <a:rPr lang="en-US" dirty="0"/>
              <a:t>Sub worker</a:t>
            </a:r>
          </a:p>
          <a:p>
            <a:r>
              <a:rPr lang="en-US" dirty="0"/>
              <a:t>API implementation</a:t>
            </a:r>
          </a:p>
          <a:p>
            <a:r>
              <a:rPr lang="en-US" dirty="0"/>
              <a:t>Multi-threaded</a:t>
            </a:r>
          </a:p>
          <a:p>
            <a:r>
              <a:rPr lang="en-US" dirty="0"/>
              <a:t>Transferrable objects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077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ewswire.com/blog/wp-content/uploads/2014/12/How-to-Write-a-Press-Release-Summary-and-Why-It-Mat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89126" cy="825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514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7959" y="-17980"/>
            <a:ext cx="13787918" cy="68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08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goodthingsguy.com/wp-content/uploads/2015/12/thank-you-no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30725" y="-1406691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8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Connect:</a:t>
            </a:r>
          </a:p>
          <a:p>
            <a:pPr lvl="1"/>
            <a:r>
              <a:rPr lang="en-GB" dirty="0"/>
              <a:t>LinkedIn:  </a:t>
            </a:r>
            <a:r>
              <a:rPr lang="en-GB" dirty="0">
                <a:hlinkClick r:id="rId2"/>
              </a:rPr>
              <a:t>https://goo.gl/CRRJ2Y</a:t>
            </a:r>
            <a:endParaRPr lang="en-GB" dirty="0"/>
          </a:p>
          <a:p>
            <a:pPr lvl="1"/>
            <a:r>
              <a:rPr lang="en-US" dirty="0"/>
              <a:t>Mail:         </a:t>
            </a:r>
            <a:r>
              <a:rPr lang="en-US" dirty="0">
                <a:hlinkClick r:id="rId3"/>
              </a:rPr>
              <a:t>martin.c@sbtech.com</a:t>
            </a:r>
            <a:endParaRPr lang="en-US" dirty="0"/>
          </a:p>
          <a:p>
            <a:pPr lvl="1"/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4"/>
              </a:rPr>
              <a:t>https://github.com/mchaov</a:t>
            </a:r>
            <a:endParaRPr lang="en-US" dirty="0"/>
          </a:p>
          <a:p>
            <a:endParaRPr lang="en-US" dirty="0"/>
          </a:p>
          <a:p>
            <a:r>
              <a:rPr lang="en-US" dirty="0"/>
              <a:t>Web Workers :</a:t>
            </a:r>
          </a:p>
          <a:p>
            <a:pPr lvl="1"/>
            <a:r>
              <a:rPr lang="en-US" dirty="0">
                <a:hlinkClick r:id="rId5"/>
              </a:rPr>
              <a:t>https://html.spec.whatwg.org/multipage/workers.html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https://developer.mozilla.org/en-US/docs/Web/API/Web_Workers_API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https://goo.gl/oZl2b6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254" y="365125"/>
            <a:ext cx="3532438" cy="353243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58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Front-end Technical Leader</a:t>
            </a:r>
          </a:p>
          <a:p>
            <a:r>
              <a:rPr lang="en-US" dirty="0"/>
              <a:t>Programming enthusiast</a:t>
            </a:r>
          </a:p>
          <a:p>
            <a:r>
              <a:rPr lang="en-US" dirty="0"/>
              <a:t>Software designer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358" y="4673600"/>
            <a:ext cx="2905741" cy="218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925297"/>
            <a:ext cx="4282816" cy="168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7650"/>
            <a:ext cx="10515600" cy="1325563"/>
          </a:xfrm>
        </p:spPr>
        <p:txBody>
          <a:bodyPr/>
          <a:lstStyle/>
          <a:p>
            <a:r>
              <a:rPr lang="en-US" dirty="0"/>
              <a:t>The plan!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978150"/>
            <a:ext cx="10515600" cy="2260600"/>
          </a:xfrm>
        </p:spPr>
        <p:txBody>
          <a:bodyPr/>
          <a:lstStyle/>
          <a:p>
            <a:r>
              <a:rPr lang="en-US" dirty="0"/>
              <a:t>Presentation</a:t>
            </a:r>
            <a:endParaRPr lang="bg-BG" dirty="0"/>
          </a:p>
          <a:p>
            <a:r>
              <a:rPr lang="en-US" dirty="0"/>
              <a:t>Q&amp;A</a:t>
            </a:r>
          </a:p>
          <a:p>
            <a:r>
              <a:rPr lang="en-US" dirty="0"/>
              <a:t>Demos</a:t>
            </a:r>
          </a:p>
          <a:p>
            <a:r>
              <a:rPr lang="en-US" dirty="0"/>
              <a:t>Q&amp;A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458" y="752475"/>
            <a:ext cx="7132578" cy="53530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830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481" y="1892481"/>
            <a:ext cx="3073039" cy="3073039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810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Browsers…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050" y="583799"/>
            <a:ext cx="5124449" cy="569040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57850" cy="4351338"/>
          </a:xfrm>
        </p:spPr>
        <p:txBody>
          <a:bodyPr/>
          <a:lstStyle/>
          <a:p>
            <a:r>
              <a:rPr lang="en-US" dirty="0"/>
              <a:t>What is a web browser</a:t>
            </a:r>
          </a:p>
          <a:p>
            <a:pPr lvl="1"/>
            <a:r>
              <a:rPr lang="en-US" dirty="0"/>
              <a:t>Retrieve Resources</a:t>
            </a:r>
          </a:p>
          <a:p>
            <a:pPr lvl="1"/>
            <a:r>
              <a:rPr lang="en-US" dirty="0"/>
              <a:t>Display Data</a:t>
            </a:r>
          </a:p>
          <a:p>
            <a:pPr lvl="1"/>
            <a:endParaRPr lang="en-US" dirty="0"/>
          </a:p>
          <a:p>
            <a:r>
              <a:rPr lang="en-US" dirty="0"/>
              <a:t>An OS?</a:t>
            </a:r>
          </a:p>
          <a:p>
            <a:endParaRPr lang="en-US" dirty="0"/>
          </a:p>
          <a:p>
            <a:r>
              <a:rPr lang="en-US" dirty="0"/>
              <a:t>Single Thread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868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8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31" y="1825625"/>
            <a:ext cx="9758938" cy="43513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support</a:t>
            </a:r>
            <a:endParaRPr lang="en-GB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52" y="1643063"/>
            <a:ext cx="10737496" cy="4527645"/>
          </a:xfrm>
        </p:spPr>
      </p:pic>
    </p:spTree>
    <p:extLst>
      <p:ext uri="{BB962C8B-B14F-4D97-AF65-F5344CB8AC3E}">
        <p14:creationId xmlns:p14="http://schemas.microsoft.com/office/powerpoint/2010/main" val="139868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Workers!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  <a:p>
            <a:r>
              <a:rPr lang="en-US" dirty="0"/>
              <a:t>Shared</a:t>
            </a:r>
          </a:p>
          <a:p>
            <a:r>
              <a:rPr lang="en-US" dirty="0"/>
              <a:t>Dedicated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295" y="4001294"/>
            <a:ext cx="1335027" cy="13106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081" y="5357353"/>
            <a:ext cx="1387794" cy="1279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739" y="3800475"/>
            <a:ext cx="1908016" cy="1908016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99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743270" y="1695774"/>
            <a:ext cx="4705461" cy="4645346"/>
          </a:xfrm>
          <a:custGeom>
            <a:avLst/>
            <a:gdLst>
              <a:gd name="connsiteX0" fmla="*/ 0 w 5317424"/>
              <a:gd name="connsiteY0" fmla="*/ 2624746 h 5249491"/>
              <a:gd name="connsiteX1" fmla="*/ 2658712 w 5317424"/>
              <a:gd name="connsiteY1" fmla="*/ 0 h 5249491"/>
              <a:gd name="connsiteX2" fmla="*/ 5317424 w 5317424"/>
              <a:gd name="connsiteY2" fmla="*/ 2624746 h 5249491"/>
              <a:gd name="connsiteX3" fmla="*/ 2658712 w 5317424"/>
              <a:gd name="connsiteY3" fmla="*/ 5249492 h 5249491"/>
              <a:gd name="connsiteX4" fmla="*/ 0 w 5317424"/>
              <a:gd name="connsiteY4" fmla="*/ 2624746 h 524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7424" h="5249491">
                <a:moveTo>
                  <a:pt x="0" y="2624746"/>
                </a:moveTo>
                <a:cubicBezTo>
                  <a:pt x="0" y="1175139"/>
                  <a:pt x="1190346" y="0"/>
                  <a:pt x="2658712" y="0"/>
                </a:cubicBezTo>
                <a:cubicBezTo>
                  <a:pt x="4127078" y="0"/>
                  <a:pt x="5317424" y="1175139"/>
                  <a:pt x="5317424" y="2624746"/>
                </a:cubicBezTo>
                <a:cubicBezTo>
                  <a:pt x="5317424" y="4074353"/>
                  <a:pt x="4127078" y="5249492"/>
                  <a:pt x="2658712" y="5249492"/>
                </a:cubicBezTo>
                <a:cubicBezTo>
                  <a:pt x="1190346" y="5249492"/>
                  <a:pt x="0" y="4074353"/>
                  <a:pt x="0" y="2624746"/>
                </a:cubicBezTo>
                <a:close/>
              </a:path>
            </a:pathLst>
          </a:custGeom>
          <a:solidFill>
            <a:schemeClr val="accent1">
              <a:hueOff val="0"/>
              <a:satOff val="0"/>
              <a:lumOff val="0"/>
              <a:alpha val="25000"/>
            </a:schemeClr>
          </a:solidFill>
          <a:ln>
            <a:solidFill>
              <a:schemeClr val="accent1">
                <a:alpha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861269" tIns="851320" rIns="861269" bIns="851320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6600" kern="1200" dirty="0"/>
          </a:p>
        </p:txBody>
      </p:sp>
      <p:sp>
        <p:nvSpPr>
          <p:cNvPr id="29" name="Rectangle 28"/>
          <p:cNvSpPr/>
          <p:nvPr/>
        </p:nvSpPr>
        <p:spPr>
          <a:xfrm>
            <a:off x="5269289" y="2021091"/>
            <a:ext cx="1653422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RegEx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5269289" y="2536032"/>
            <a:ext cx="1653422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</a:t>
            </a:r>
            <a:endParaRPr lang="en-GB" dirty="0"/>
          </a:p>
        </p:txBody>
      </p:sp>
      <p:sp>
        <p:nvSpPr>
          <p:cNvPr id="31" name="Rectangle 30"/>
          <p:cNvSpPr/>
          <p:nvPr/>
        </p:nvSpPr>
        <p:spPr>
          <a:xfrm>
            <a:off x="5269289" y="3050973"/>
            <a:ext cx="1653422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Date</a:t>
            </a:r>
            <a:endParaRPr lang="en-GB" dirty="0"/>
          </a:p>
        </p:txBody>
      </p:sp>
      <p:sp>
        <p:nvSpPr>
          <p:cNvPr id="32" name="Rectangle 31"/>
          <p:cNvSpPr/>
          <p:nvPr/>
        </p:nvSpPr>
        <p:spPr>
          <a:xfrm>
            <a:off x="5269289" y="3565914"/>
            <a:ext cx="1653422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Array</a:t>
            </a:r>
            <a:endParaRPr lang="en-GB" dirty="0"/>
          </a:p>
        </p:txBody>
      </p:sp>
      <p:sp>
        <p:nvSpPr>
          <p:cNvPr id="33" name="Rectangle 32"/>
          <p:cNvSpPr/>
          <p:nvPr/>
        </p:nvSpPr>
        <p:spPr>
          <a:xfrm>
            <a:off x="5269289" y="4080855"/>
            <a:ext cx="1653422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File Reader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5269289" y="4595796"/>
            <a:ext cx="1653422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Worker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5269289" y="5110737"/>
            <a:ext cx="1653422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Socket</a:t>
            </a:r>
            <a:endParaRPr lang="en-GB" dirty="0"/>
          </a:p>
        </p:txBody>
      </p:sp>
      <p:sp>
        <p:nvSpPr>
          <p:cNvPr id="37" name="Rectangle 36"/>
          <p:cNvSpPr/>
          <p:nvPr/>
        </p:nvSpPr>
        <p:spPr>
          <a:xfrm>
            <a:off x="5269289" y="5625681"/>
            <a:ext cx="1653422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 Web Worker?</a:t>
            </a:r>
            <a:endParaRPr lang="en-GB" dirty="0"/>
          </a:p>
        </p:txBody>
      </p:sp>
      <p:sp>
        <p:nvSpPr>
          <p:cNvPr id="7" name="Freeform 6"/>
          <p:cNvSpPr/>
          <p:nvPr/>
        </p:nvSpPr>
        <p:spPr>
          <a:xfrm>
            <a:off x="76200" y="1695719"/>
            <a:ext cx="4645456" cy="4645456"/>
          </a:xfrm>
          <a:custGeom>
            <a:avLst/>
            <a:gdLst>
              <a:gd name="connsiteX0" fmla="*/ 0 w 1455911"/>
              <a:gd name="connsiteY0" fmla="*/ 727956 h 1455911"/>
              <a:gd name="connsiteX1" fmla="*/ 727956 w 1455911"/>
              <a:gd name="connsiteY1" fmla="*/ 0 h 1455911"/>
              <a:gd name="connsiteX2" fmla="*/ 1455912 w 1455911"/>
              <a:gd name="connsiteY2" fmla="*/ 727956 h 1455911"/>
              <a:gd name="connsiteX3" fmla="*/ 727956 w 1455911"/>
              <a:gd name="connsiteY3" fmla="*/ 1455912 h 1455911"/>
              <a:gd name="connsiteX4" fmla="*/ 0 w 1455911"/>
              <a:gd name="connsiteY4" fmla="*/ 727956 h 1455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5911" h="1455911">
                <a:moveTo>
                  <a:pt x="0" y="727956"/>
                </a:moveTo>
                <a:cubicBezTo>
                  <a:pt x="0" y="325917"/>
                  <a:pt x="325917" y="0"/>
                  <a:pt x="727956" y="0"/>
                </a:cubicBezTo>
                <a:cubicBezTo>
                  <a:pt x="1129995" y="0"/>
                  <a:pt x="1455912" y="325917"/>
                  <a:pt x="1455912" y="727956"/>
                </a:cubicBezTo>
                <a:cubicBezTo>
                  <a:pt x="1455912" y="1129995"/>
                  <a:pt x="1129995" y="1455912"/>
                  <a:pt x="727956" y="1455912"/>
                </a:cubicBezTo>
                <a:cubicBezTo>
                  <a:pt x="325917" y="1455912"/>
                  <a:pt x="0" y="1129995"/>
                  <a:pt x="0" y="727956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solidFill>
              <a:schemeClr val="accent3">
                <a:shade val="50000"/>
                <a:alpha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0" vert="horz" wrap="square" lIns="253853" tIns="253853" rIns="253853" bIns="253853" numCol="1" spcCol="1270" anchor="t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n w="0"/>
                <a:solidFill>
                  <a:schemeClr val="tx1"/>
                </a:solidFill>
              </a:rPr>
              <a:t>Web Page</a:t>
            </a:r>
          </a:p>
          <a:p>
            <a:pPr lvl="0" algn="ctr" defTabSz="1422400">
              <a:lnSpc>
                <a:spcPct val="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>
                <a:ln w="0"/>
                <a:solidFill>
                  <a:schemeClr val="tx1"/>
                </a:solidFill>
              </a:rPr>
              <a:t>(Window)</a:t>
            </a:r>
            <a:endParaRPr lang="en-GB" sz="1600" b="1" kern="1200" dirty="0">
              <a:ln w="0"/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6935" y="3315378"/>
            <a:ext cx="1201522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XHR</a:t>
            </a:r>
            <a:endParaRPr lang="en-GB" dirty="0"/>
          </a:p>
        </p:txBody>
      </p:sp>
      <p:sp>
        <p:nvSpPr>
          <p:cNvPr id="16" name="Rectangle 15"/>
          <p:cNvSpPr/>
          <p:nvPr/>
        </p:nvSpPr>
        <p:spPr>
          <a:xfrm>
            <a:off x="626935" y="3824792"/>
            <a:ext cx="1201522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</a:t>
            </a:r>
            <a:endParaRPr lang="en-GB" dirty="0"/>
          </a:p>
        </p:txBody>
      </p:sp>
      <p:sp>
        <p:nvSpPr>
          <p:cNvPr id="17" name="Rectangle 16"/>
          <p:cNvSpPr/>
          <p:nvPr/>
        </p:nvSpPr>
        <p:spPr>
          <a:xfrm>
            <a:off x="626935" y="4331394"/>
            <a:ext cx="1201522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Navigator</a:t>
            </a:r>
            <a:endParaRPr lang="en-GB" dirty="0"/>
          </a:p>
        </p:txBody>
      </p:sp>
      <p:grpSp>
        <p:nvGrpSpPr>
          <p:cNvPr id="25" name="Group 24"/>
          <p:cNvGrpSpPr/>
          <p:nvPr/>
        </p:nvGrpSpPr>
        <p:grpSpPr>
          <a:xfrm>
            <a:off x="1936031" y="3315378"/>
            <a:ext cx="2234890" cy="1406139"/>
            <a:chOff x="5223185" y="1914123"/>
            <a:chExt cx="2234890" cy="1524402"/>
          </a:xfrm>
        </p:grpSpPr>
        <p:sp>
          <p:nvSpPr>
            <p:cNvPr id="20" name="Rectangle 19"/>
            <p:cNvSpPr/>
            <p:nvPr/>
          </p:nvSpPr>
          <p:spPr>
            <a:xfrm>
              <a:off x="5223185" y="1914123"/>
              <a:ext cx="2234890" cy="152440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Document</a:t>
              </a:r>
              <a:endParaRPr lang="en-GB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329951" y="2390775"/>
              <a:ext cx="2021359" cy="942975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Element</a:t>
              </a:r>
              <a:endParaRPr lang="en-GB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428221" y="2813641"/>
              <a:ext cx="1824819" cy="415334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Attributes</a:t>
              </a:r>
              <a:endParaRPr lang="en-GB" dirty="0"/>
            </a:p>
          </p:txBody>
        </p:sp>
      </p:grpSp>
      <p:sp>
        <p:nvSpPr>
          <p:cNvPr id="9" name="Freeform 8"/>
          <p:cNvSpPr/>
          <p:nvPr/>
        </p:nvSpPr>
        <p:spPr>
          <a:xfrm>
            <a:off x="7470344" y="1695719"/>
            <a:ext cx="4645456" cy="4645456"/>
          </a:xfrm>
          <a:custGeom>
            <a:avLst/>
            <a:gdLst>
              <a:gd name="connsiteX0" fmla="*/ 0 w 1455911"/>
              <a:gd name="connsiteY0" fmla="*/ 727956 h 1455911"/>
              <a:gd name="connsiteX1" fmla="*/ 727956 w 1455911"/>
              <a:gd name="connsiteY1" fmla="*/ 0 h 1455911"/>
              <a:gd name="connsiteX2" fmla="*/ 1455912 w 1455911"/>
              <a:gd name="connsiteY2" fmla="*/ 727956 h 1455911"/>
              <a:gd name="connsiteX3" fmla="*/ 727956 w 1455911"/>
              <a:gd name="connsiteY3" fmla="*/ 1455912 h 1455911"/>
              <a:gd name="connsiteX4" fmla="*/ 0 w 1455911"/>
              <a:gd name="connsiteY4" fmla="*/ 727956 h 1455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5911" h="1455911">
                <a:moveTo>
                  <a:pt x="0" y="727956"/>
                </a:moveTo>
                <a:cubicBezTo>
                  <a:pt x="0" y="325917"/>
                  <a:pt x="325917" y="0"/>
                  <a:pt x="727956" y="0"/>
                </a:cubicBezTo>
                <a:cubicBezTo>
                  <a:pt x="1129995" y="0"/>
                  <a:pt x="1455912" y="325917"/>
                  <a:pt x="1455912" y="727956"/>
                </a:cubicBezTo>
                <a:cubicBezTo>
                  <a:pt x="1455912" y="1129995"/>
                  <a:pt x="1129995" y="1455912"/>
                  <a:pt x="727956" y="1455912"/>
                </a:cubicBezTo>
                <a:cubicBezTo>
                  <a:pt x="325917" y="1455912"/>
                  <a:pt x="0" y="1129995"/>
                  <a:pt x="0" y="727956"/>
                </a:cubicBezTo>
                <a:close/>
              </a:path>
            </a:pathLst>
          </a:custGeom>
          <a:solidFill>
            <a:schemeClr val="accent2">
              <a:alpha val="25000"/>
            </a:schemeClr>
          </a:solidFill>
          <a:ln>
            <a:solidFill>
              <a:schemeClr val="accent2">
                <a:shade val="50000"/>
                <a:alpha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spcFirstLastPara="0" vert="horz" wrap="square" lIns="253853" tIns="253853" rIns="253853" bIns="253853" numCol="1" spcCol="1270" anchor="t" anchorCtr="0">
            <a:noAutofit/>
          </a:bodyPr>
          <a:lstStyle/>
          <a:p>
            <a: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200" dirty="0">
                <a:ln w="0"/>
                <a:solidFill>
                  <a:schemeClr val="tx1"/>
                </a:solidFill>
              </a:rPr>
              <a:t>Web Worker</a:t>
            </a:r>
          </a:p>
          <a:p>
            <a:pPr lvl="0" algn="ctr" defTabSz="1422400">
              <a:lnSpc>
                <a:spcPct val="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b="1" kern="1200" dirty="0">
                <a:ln w="0"/>
                <a:solidFill>
                  <a:schemeClr val="tx1"/>
                </a:solidFill>
              </a:rPr>
              <a:t>(Worker Global Scope)</a:t>
            </a:r>
            <a:endParaRPr lang="en-GB" sz="1600" b="1" kern="1200" dirty="0">
              <a:ln w="0"/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017127" y="3109981"/>
            <a:ext cx="1551889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XHR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9017127" y="3617520"/>
            <a:ext cx="1551889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9017127" y="4125059"/>
            <a:ext cx="1551889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Navigator</a:t>
            </a:r>
            <a:endParaRPr lang="en-GB" dirty="0"/>
          </a:p>
        </p:txBody>
      </p:sp>
      <p:sp>
        <p:nvSpPr>
          <p:cNvPr id="46" name="Rectangle 45"/>
          <p:cNvSpPr/>
          <p:nvPr/>
        </p:nvSpPr>
        <p:spPr>
          <a:xfrm>
            <a:off x="9017127" y="4629904"/>
            <a:ext cx="1551889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Import Script</a:t>
            </a:r>
            <a:endParaRPr lang="en-GB" dirty="0"/>
          </a:p>
        </p:txBody>
      </p:sp>
      <p:sp>
        <p:nvSpPr>
          <p:cNvPr id="48" name="Rectangle 47"/>
          <p:cNvSpPr/>
          <p:nvPr/>
        </p:nvSpPr>
        <p:spPr>
          <a:xfrm>
            <a:off x="9017127" y="5152756"/>
            <a:ext cx="1551889" cy="39012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atob</a:t>
            </a:r>
            <a:r>
              <a:rPr lang="en-US" dirty="0"/>
              <a:t> &amp; </a:t>
            </a:r>
            <a:r>
              <a:rPr lang="en-US" dirty="0" err="1"/>
              <a:t>btoa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31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2" grpId="0"/>
      <p:bldP spid="7" grpId="0" animBg="1"/>
      <p:bldP spid="15" grpId="0" animBg="1"/>
      <p:bldP spid="16" grpId="0" animBg="1"/>
      <p:bldP spid="17" grpId="0" animBg="1"/>
      <p:bldP spid="9" grpId="0" animBg="1"/>
      <p:bldP spid="12" grpId="0" animBg="1"/>
      <p:bldP spid="13" grpId="0" animBg="1"/>
      <p:bldP spid="14" grpId="0" animBg="1"/>
      <p:bldP spid="46" grpId="0" animBg="1"/>
      <p:bldP spid="4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1552</TotalTime>
  <Words>391</Words>
  <Application>Microsoft Office PowerPoint</Application>
  <PresentationFormat>Widescreen</PresentationFormat>
  <Paragraphs>158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Lucida Console</vt:lpstr>
      <vt:lpstr>Office Theme</vt:lpstr>
      <vt:lpstr>PowerPoint Presentation</vt:lpstr>
      <vt:lpstr>Welcome to a multi-threaded web!</vt:lpstr>
      <vt:lpstr>Who am I?</vt:lpstr>
      <vt:lpstr>The plan!</vt:lpstr>
      <vt:lpstr>PowerPoint Presentation</vt:lpstr>
      <vt:lpstr>Web Browsers…</vt:lpstr>
      <vt:lpstr>Browser support</vt:lpstr>
      <vt:lpstr>Types of Workers!</vt:lpstr>
      <vt:lpstr>What is a Web Worker?</vt:lpstr>
      <vt:lpstr>What is it good for?</vt:lpstr>
      <vt:lpstr>Worker’s live cycle – C^4</vt:lpstr>
      <vt:lpstr>Worker events</vt:lpstr>
      <vt:lpstr>Event Model</vt:lpstr>
      <vt:lpstr>Worker creation</vt:lpstr>
      <vt:lpstr>Worker creation</vt:lpstr>
      <vt:lpstr>Communication</vt:lpstr>
      <vt:lpstr>Communication</vt:lpstr>
      <vt:lpstr>Event Model</vt:lpstr>
      <vt:lpstr>PowerPoint Presentation</vt:lpstr>
      <vt:lpstr>Spawning workers</vt:lpstr>
      <vt:lpstr>PowerPoint Presentation</vt:lpstr>
      <vt:lpstr>Limitations</vt:lpstr>
      <vt:lpstr>PowerPoint Presentation</vt:lpstr>
      <vt:lpstr>PowerPoint Presentation</vt:lpstr>
      <vt:lpstr>DEMOS!</vt:lpstr>
      <vt:lpstr>PowerPoint Presentation</vt:lpstr>
      <vt:lpstr>PowerPoint Presentation</vt:lpstr>
      <vt:lpstr>PowerPoint Presentation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a multi-threaded web!</dc:title>
  <dc:creator>Martin Chaov</dc:creator>
  <cp:lastModifiedBy>Martin Chaov</cp:lastModifiedBy>
  <cp:revision>205</cp:revision>
  <dcterms:created xsi:type="dcterms:W3CDTF">2016-03-28T14:41:33Z</dcterms:created>
  <dcterms:modified xsi:type="dcterms:W3CDTF">2017-01-26T15:09:55Z</dcterms:modified>
</cp:coreProperties>
</file>